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33" r:id="rId39"/>
    <p:sldId id="334" r:id="rId40"/>
    <p:sldId id="335" r:id="rId41"/>
    <p:sldId id="321" r:id="rId42"/>
    <p:sldId id="323" r:id="rId43"/>
    <p:sldId id="322"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14744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02938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ISHA-2112/IBM-CAPSTONE-PROJECT-ISHADESAI/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SHA-2112/IBM-CAPSTONE-PROJECT-ISHADESAI/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SHA-2112/IBM-CAPSTONE-PROJECT-ISHADESAI/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SHA-2112/IBM-CAPSTONE-PROJECT-ISHADESAI/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SHA-2112/IBM-CAPSTONE-PROJECT-ISHADESAI/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ISHA-2112/IBM-CAPSTONE-PROJECT-ISHADESAI/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ISHA-2112/IBM-CAPSTONE-PROJECT-ISHADESAI/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Isha Desai</a:t>
            </a:r>
          </a:p>
          <a:p>
            <a:r>
              <a:rPr lang="en-US" dirty="0">
                <a:solidFill>
                  <a:schemeClr val="bg2"/>
                </a:solidFill>
                <a:latin typeface="Abadi" panose="020B0604020104020204" pitchFamily="34" charset="0"/>
                <a:ea typeface="SF Pro" pitchFamily="2" charset="0"/>
                <a:cs typeface="SF Pro" pitchFamily="2" charset="0"/>
              </a:rPr>
              <a:t>07/03/2024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is performed and the training labels are determined.</a:t>
            </a:r>
          </a:p>
          <a:p>
            <a:r>
              <a:rPr lang="en-US" sz="2200" dirty="0">
                <a:solidFill>
                  <a:schemeClr val="accent3">
                    <a:lumMod val="25000"/>
                  </a:schemeClr>
                </a:solidFill>
                <a:latin typeface="Abadi" panose="020B0604020104020204" pitchFamily="34" charset="0"/>
              </a:rPr>
              <a:t>The number of launches at each site, and the number and occurrence of each orbits are counted.</a:t>
            </a:r>
          </a:p>
          <a:p>
            <a:r>
              <a:rPr lang="en-US" sz="2200" dirty="0">
                <a:solidFill>
                  <a:schemeClr val="accent3">
                    <a:lumMod val="25000"/>
                  </a:schemeClr>
                </a:solidFill>
                <a:latin typeface="Abadi" panose="020B0604020104020204" pitchFamily="34" charset="0"/>
              </a:rPr>
              <a:t>Landing outcome label from outcome column is created and the results are exported to csv file.</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400" dirty="0">
                <a:hlinkClick r:id="rId4"/>
              </a:rPr>
              <a:t>https://github.com/ISHA-2112/IBM-CAPSTONE-PROJECT-ISHADESAI/blob/main/labs-jupyter-spacex-Data%20wrangling.ipynb</a:t>
            </a:r>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latin typeface="Abadi"/>
              </a:rPr>
              <a:t>Data visualization is used to analyze the following relationships:</a:t>
            </a:r>
          </a:p>
          <a:p>
            <a:pPr marL="914400" lvl="1" indent="-457200">
              <a:lnSpc>
                <a:spcPct val="100000"/>
              </a:lnSpc>
              <a:spcBef>
                <a:spcPts val="1400"/>
              </a:spcBef>
              <a:buFont typeface="+mj-lt"/>
              <a:buAutoNum type="arabicPeriod"/>
            </a:pPr>
            <a:r>
              <a:rPr lang="en-US" sz="2000" dirty="0">
                <a:solidFill>
                  <a:schemeClr val="accent3">
                    <a:lumMod val="25000"/>
                  </a:schemeClr>
                </a:solidFill>
                <a:latin typeface="Abadi"/>
              </a:rPr>
              <a:t>Flight Number And Launch Site </a:t>
            </a:r>
          </a:p>
          <a:p>
            <a:pPr marL="914400" lvl="1" indent="-457200">
              <a:lnSpc>
                <a:spcPct val="100000"/>
              </a:lnSpc>
              <a:spcBef>
                <a:spcPts val="1400"/>
              </a:spcBef>
              <a:buFont typeface="+mj-lt"/>
              <a:buAutoNum type="arabicPeriod"/>
            </a:pPr>
            <a:r>
              <a:rPr lang="en-US" sz="2000" dirty="0">
                <a:solidFill>
                  <a:schemeClr val="accent3">
                    <a:lumMod val="25000"/>
                  </a:schemeClr>
                </a:solidFill>
                <a:latin typeface="Abadi"/>
              </a:rPr>
              <a:t>Payload And Launch Site </a:t>
            </a:r>
          </a:p>
          <a:p>
            <a:pPr marL="914400" lvl="1" indent="-457200">
              <a:lnSpc>
                <a:spcPct val="100000"/>
              </a:lnSpc>
              <a:spcBef>
                <a:spcPts val="1400"/>
              </a:spcBef>
              <a:buFont typeface="+mj-lt"/>
              <a:buAutoNum type="arabicPeriod"/>
            </a:pPr>
            <a:r>
              <a:rPr lang="en-US" sz="2000" dirty="0">
                <a:solidFill>
                  <a:schemeClr val="accent3">
                    <a:lumMod val="25000"/>
                  </a:schemeClr>
                </a:solidFill>
                <a:latin typeface="Abadi"/>
              </a:rPr>
              <a:t>Success Rate Of Each Orbit Type </a:t>
            </a:r>
          </a:p>
          <a:p>
            <a:pPr marL="914400" lvl="1" indent="-457200">
              <a:lnSpc>
                <a:spcPct val="100000"/>
              </a:lnSpc>
              <a:spcBef>
                <a:spcPts val="1400"/>
              </a:spcBef>
              <a:buFont typeface="+mj-lt"/>
              <a:buAutoNum type="arabicPeriod"/>
            </a:pPr>
            <a:r>
              <a:rPr lang="en-US" sz="2000" dirty="0">
                <a:solidFill>
                  <a:schemeClr val="accent3">
                    <a:lumMod val="25000"/>
                  </a:schemeClr>
                </a:solidFill>
                <a:latin typeface="Abadi"/>
              </a:rPr>
              <a:t>Flight Number And Orbit Type </a:t>
            </a:r>
          </a:p>
          <a:p>
            <a:pPr marL="914400" lvl="1" indent="-457200">
              <a:lnSpc>
                <a:spcPct val="100000"/>
              </a:lnSpc>
              <a:spcBef>
                <a:spcPts val="1400"/>
              </a:spcBef>
              <a:buFont typeface="+mj-lt"/>
              <a:buAutoNum type="arabicPeriod"/>
            </a:pPr>
            <a:r>
              <a:rPr lang="en-US" sz="2000" dirty="0">
                <a:solidFill>
                  <a:schemeClr val="accent3">
                    <a:lumMod val="25000"/>
                  </a:schemeClr>
                </a:solidFill>
                <a:latin typeface="Abadi"/>
              </a:rPr>
              <a:t>The Launch Success Yearly Trend. </a:t>
            </a:r>
          </a:p>
          <a:p>
            <a:pPr marL="0" indent="0">
              <a:lnSpc>
                <a:spcPct val="100000"/>
              </a:lnSpc>
              <a:spcBef>
                <a:spcPts val="1400"/>
              </a:spcBef>
              <a:buNone/>
            </a:pPr>
            <a:r>
              <a:rPr lang="en-US" sz="2400" dirty="0">
                <a:solidFill>
                  <a:schemeClr val="accent3">
                    <a:lumMod val="25000"/>
                  </a:schemeClr>
                </a:solidFill>
                <a:latin typeface="Abadi"/>
              </a:rPr>
              <a:t>Link to the notebook:</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3"/>
              </a:rPr>
              <a:t>https://github.com/ISHA-2112/IBM-CAPSTONE-PROJECT-ISHADESAI/blob/main/jupyter-labs-eda-dataviz.ipynb.jupyterlite.ipynb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SpaceX dataset is loaded into the PostgreSQL database.</a:t>
            </a:r>
          </a:p>
          <a:p>
            <a:pPr>
              <a:lnSpc>
                <a:spcPct val="100000"/>
              </a:lnSpc>
              <a:spcBef>
                <a:spcPts val="1400"/>
              </a:spcBef>
            </a:pPr>
            <a:r>
              <a:rPr lang="en-US" sz="2200" dirty="0">
                <a:solidFill>
                  <a:schemeClr val="accent3">
                    <a:lumMod val="25000"/>
                  </a:schemeClr>
                </a:solidFill>
                <a:latin typeface="Abadi"/>
              </a:rPr>
              <a:t>SQL is used to get the following insight:</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a:rPr>
              <a:t>Link to the notebook:</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https://github.com/ISHA-2112/IBM-CAPSTONE-PROJECT-ISHADESAI/blob/main/jupyter-labs-eda-sql-coursera_sqllite.ipynb</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marked, and map objects such as markers, circles, lines to mark the success or failure of launches for each site are added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the launch sites having relatively high success rates can be identified. </a:t>
            </a:r>
          </a:p>
          <a:p>
            <a:pPr>
              <a:lnSpc>
                <a:spcPct val="100000"/>
              </a:lnSpc>
              <a:spcBef>
                <a:spcPts val="1400"/>
              </a:spcBef>
            </a:pPr>
            <a:r>
              <a:rPr lang="en-US" sz="2200" dirty="0">
                <a:solidFill>
                  <a:schemeClr val="accent3">
                    <a:lumMod val="25000"/>
                  </a:schemeClr>
                </a:solidFill>
                <a:latin typeface="Abadi" panose="020B0604020104020204" pitchFamily="34" charset="0"/>
              </a:rPr>
              <a:t>The distances between a launch site to its proximities are calculated. </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inferences are drawn:</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0" indent="0">
              <a:buNone/>
            </a:pPr>
            <a:r>
              <a:rPr lang="en-US" sz="2200" dirty="0">
                <a:solidFill>
                  <a:schemeClr val="accent3">
                    <a:lumMod val="25000"/>
                  </a:schemeClr>
                </a:solidFill>
                <a:latin typeface="Abadi" panose="020B0604020104020204" pitchFamily="34" charset="0"/>
              </a:rPr>
              <a:t>Link to notebook:</a:t>
            </a:r>
          </a:p>
          <a:p>
            <a:pPr marL="0" indent="0">
              <a:buNone/>
            </a:pPr>
            <a:r>
              <a:rPr lang="en-US" sz="2200" dirty="0">
                <a:solidFill>
                  <a:schemeClr val="accent3">
                    <a:lumMod val="25000"/>
                  </a:schemeClr>
                </a:solidFill>
                <a:latin typeface="Abadi" panose="020B0604020104020204" pitchFamily="34" charset="0"/>
                <a:hlinkClick r:id="rId3"/>
              </a:rPr>
              <a:t>https://github.com/ISHA-2112/IBM-CAPSTONE-PROJECT-ISHADESAI/blob/main/lab_jupyter_launch_site_location.jupyterlite.ipynb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built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plots were plotted and inferences were drawn:</a:t>
            </a:r>
          </a:p>
          <a:p>
            <a:pPr marL="914400" lvl="1"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pie charts showing the total launches by a certain sites</a:t>
            </a:r>
          </a:p>
          <a:p>
            <a:pPr marL="914400" lvl="1" indent="-4572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scatter graph showing the relationship with Outcome and Payload Mass (Kg) for the different booster version.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Link to code:</a:t>
            </a:r>
          </a:p>
          <a:p>
            <a:pPr marL="0" indent="0">
              <a:lnSpc>
                <a:spcPct val="100000"/>
              </a:lnSpc>
              <a:spcBef>
                <a:spcPts val="1400"/>
              </a:spcBef>
              <a:buNone/>
            </a:pPr>
            <a:r>
              <a:rPr lang="en-US" sz="2200" dirty="0">
                <a:solidFill>
                  <a:srgbClr val="1C7DDB"/>
                </a:solidFill>
                <a:latin typeface="Abadi" panose="020B0604020104020204" pitchFamily="34" charset="0"/>
                <a:hlinkClick r:id="rId3"/>
              </a:rPr>
              <a:t>https://github.com/ISHA-2112/IBM-CAPSTONE-PROJECT-ISHADESAI/blob/main/spacex_dash_app.py</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Numpy and pandas is used to load data, transform and split the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Different machine learning models are built and different </a:t>
            </a:r>
            <a:r>
              <a:rPr lang="en-US" sz="2200" dirty="0" err="1">
                <a:solidFill>
                  <a:schemeClr val="accent3">
                    <a:lumMod val="25000"/>
                  </a:schemeClr>
                </a:solidFill>
                <a:latin typeface="Abadi" panose="020B0604020104020204" pitchFamily="34" charset="0"/>
              </a:rPr>
              <a:t>hyperparametersare</a:t>
            </a:r>
            <a:r>
              <a:rPr lang="en-US" sz="2200" dirty="0">
                <a:solidFill>
                  <a:schemeClr val="accent3">
                    <a:lumMod val="25000"/>
                  </a:schemeClr>
                </a:solidFill>
                <a:latin typeface="Abadi" panose="020B0604020104020204" pitchFamily="34" charset="0"/>
              </a:rPr>
              <a:t> tuned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Feature engineering and algorithm tuning is used to improve model accuracy.</a:t>
            </a: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r>
              <a:rPr lang="en-US" sz="2200" dirty="0">
                <a:solidFill>
                  <a:srgbClr val="1C7DDB"/>
                </a:solidFill>
                <a:latin typeface="Abadi" panose="020B0604020104020204" pitchFamily="34" charset="0"/>
                <a:hlinkClick r:id="rId3"/>
              </a:rPr>
              <a:t>https://github.com/ISHA-2112/IBM-CAPSTONE-PROJECT-ISHADESAI/blob/main/SpaceX_Machine_Learning_Prediction_Part_5.jupyterlite.ipynb</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31BF7889-073A-E045-A3F2-45D63BD0FDC0}"/>
              </a:ext>
            </a:extLst>
          </p:cNvPr>
          <p:cNvSpPr>
            <a:spLocks noGrp="1"/>
          </p:cNvSpPr>
          <p:nvPr/>
        </p:nvSpPr>
        <p:spPr>
          <a:xfrm>
            <a:off x="8524419" y="6013061"/>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18</a:t>
            </a:fld>
            <a:endParaRPr lang="en-US"/>
          </a:p>
        </p:txBody>
      </p:sp>
      <p:sp>
        <p:nvSpPr>
          <p:cNvPr id="10" name="Content Placeholder 2">
            <a:extLst>
              <a:ext uri="{FF2B5EF4-FFF2-40B4-BE49-F238E27FC236}">
                <a16:creationId xmlns:a16="http://schemas.microsoft.com/office/drawing/2014/main" id="{373827F3-F386-AA4E-80ED-D86DEF8C158D}"/>
              </a:ext>
            </a:extLst>
          </p:cNvPr>
          <p:cNvSpPr>
            <a:spLocks noGrp="1"/>
          </p:cNvSpPr>
          <p:nvPr/>
        </p:nvSpPr>
        <p:spPr>
          <a:xfrm>
            <a:off x="674619" y="2044888"/>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54F4FCC5-6E7E-4FF0-BE45-680EEC392C9F}"/>
              </a:ext>
            </a:extLst>
          </p:cNvPr>
          <p:cNvSpPr txBox="1">
            <a:spLocks/>
          </p:cNvSpPr>
          <p:nvPr/>
        </p:nvSpPr>
        <p:spPr>
          <a:xfrm>
            <a:off x="579658" y="526138"/>
            <a:ext cx="10515600" cy="549049"/>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dirty="0">
                <a:solidFill>
                  <a:srgbClr val="0B49CB"/>
                </a:solidFill>
                <a:latin typeface="Abadi"/>
              </a:rPr>
              <a:t>Flight Number vs. Launch Site</a:t>
            </a:r>
            <a:endParaRPr lang="en-US" sz="3700" dirty="0">
              <a:solidFill>
                <a:srgbClr val="0B49CB"/>
              </a:solidFill>
            </a:endParaRPr>
          </a:p>
        </p:txBody>
      </p:sp>
      <p:pic>
        <p:nvPicPr>
          <p:cNvPr id="12" name="Picture 11">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015449" y="2941703"/>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1">
            <a:extLst>
              <a:ext uri="{FF2B5EF4-FFF2-40B4-BE49-F238E27FC236}">
                <a16:creationId xmlns:a16="http://schemas.microsoft.com/office/drawing/2014/main" id="{B6CCD949-E788-4375-9B07-478FA5684BC1}"/>
              </a:ext>
            </a:extLst>
          </p:cNvPr>
          <p:cNvSpPr txBox="1">
            <a:spLocks/>
          </p:cNvSpPr>
          <p:nvPr/>
        </p:nvSpPr>
        <p:spPr>
          <a:xfrm>
            <a:off x="636525" y="640824"/>
            <a:ext cx="5963972" cy="76312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3700" kern="1200" dirty="0">
                <a:solidFill>
                  <a:srgbClr val="0B49CB"/>
                </a:solidFill>
                <a:latin typeface="Abadi" panose="020B0604020104020204" pitchFamily="34" charset="0"/>
                <a:ea typeface="+mj-ea"/>
                <a:cs typeface="+mj-cs"/>
              </a:rPr>
              <a:t>Payload vs. Launch Site</a:t>
            </a:r>
          </a:p>
        </p:txBody>
      </p:sp>
      <p:sp>
        <p:nvSpPr>
          <p:cNvPr id="8" name="Slide Number Placeholder 4">
            <a:extLst>
              <a:ext uri="{FF2B5EF4-FFF2-40B4-BE49-F238E27FC236}">
                <a16:creationId xmlns:a16="http://schemas.microsoft.com/office/drawing/2014/main" id="{31BF7889-073A-E045-A3F2-45D63BD0FDC0}"/>
              </a:ext>
            </a:extLst>
          </p:cNvPr>
          <p:cNvSpPr>
            <a:spLocks noGrp="1"/>
          </p:cNvSpPr>
          <p:nvPr/>
        </p:nvSpPr>
        <p:spPr>
          <a:xfrm>
            <a:off x="8612123" y="6356350"/>
            <a:ext cx="4118967"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636525" y="3253765"/>
            <a:ext cx="10318792" cy="2406755"/>
          </a:xfrm>
          <a:prstGeom prst="rect">
            <a:avLst/>
          </a:prstGeom>
        </p:spPr>
      </p:pic>
      <p:sp>
        <p:nvSpPr>
          <p:cNvPr id="11" name="TextBox 10">
            <a:extLst>
              <a:ext uri="{FF2B5EF4-FFF2-40B4-BE49-F238E27FC236}">
                <a16:creationId xmlns:a16="http://schemas.microsoft.com/office/drawing/2014/main" id="{E4D3A8F9-00BF-05CF-63DC-D11BC39B4927}"/>
              </a:ext>
            </a:extLst>
          </p:cNvPr>
          <p:cNvSpPr txBox="1"/>
          <p:nvPr/>
        </p:nvSpPr>
        <p:spPr>
          <a:xfrm>
            <a:off x="851338" y="1849821"/>
            <a:ext cx="9343696" cy="769441"/>
          </a:xfrm>
          <a:prstGeom prst="rect">
            <a:avLst/>
          </a:prstGeom>
          <a:noFill/>
        </p:spPr>
        <p:txBody>
          <a:bodyPr wrap="square" rtlCol="0">
            <a:spAutoFit/>
          </a:bodyPr>
          <a:lstStyle/>
          <a:p>
            <a:r>
              <a:rPr lang="en-GB" sz="2200" dirty="0">
                <a:latin typeface="Abadi" panose="020B0604020104020204" pitchFamily="34" charset="0"/>
              </a:rPr>
              <a:t>Greater the payload mass for launch site CCAFS SLC 40 higher the success rate for the rocket</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1054127" cy="3811588"/>
          </a:xfrm>
          <a:prstGeom prst="rect">
            <a:avLst/>
          </a:prstGeom>
        </p:spPr>
        <p:txBody>
          <a:bodyPr>
            <a:normAutofit/>
          </a:bodyPr>
          <a:lstStyle/>
          <a:p>
            <a:pPr marL="0" indent="0">
              <a:spcBef>
                <a:spcPts val="1400"/>
              </a:spcBef>
              <a:buNone/>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2332755" y="2787126"/>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402486" cy="135924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260078" y="3674774"/>
            <a:ext cx="9228264" cy="235079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875451"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871523" y="3429000"/>
            <a:ext cx="10575735" cy="24399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906983" cy="3811588"/>
          </a:xfrm>
          <a:prstGeom prst="rect">
            <a:avLst/>
          </a:prstGeom>
        </p:spPr>
        <p:txBody>
          <a:bodyPr>
            <a:normAutofit/>
          </a:bodyPr>
          <a:lstStyle/>
          <a:p>
            <a:pPr marL="0" indent="0">
              <a:spcBef>
                <a:spcPts val="1400"/>
              </a:spcBef>
              <a:buNone/>
            </a:pPr>
            <a:r>
              <a:rPr lang="en-US" sz="2200" dirty="0">
                <a:latin typeface="Abadi" panose="020B0604020104020204" pitchFamily="34" charset="0"/>
              </a:rPr>
              <a:t>From the plot, we can observe that success rate since 2013 kept on increasing till 2020.</a:t>
            </a:r>
          </a:p>
          <a:p>
            <a:pPr marL="0" indent="0">
              <a:spcBef>
                <a:spcPts val="1400"/>
              </a:spcBef>
              <a:buNone/>
            </a:pPr>
            <a:endParaRPr lang="en-US" sz="2000"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2502610" y="2601751"/>
            <a:ext cx="6693941" cy="382546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54128" cy="4351338"/>
          </a:xfrm>
          <a:prstGeom prst="rect">
            <a:avLst/>
          </a:prstGeom>
        </p:spPr>
        <p:txBody>
          <a:bodyPr>
            <a:normAutofit/>
          </a:bodyPr>
          <a:lstStyle/>
          <a:p>
            <a:pPr marL="0" indent="0">
              <a:spcBef>
                <a:spcPts val="1400"/>
              </a:spcBef>
              <a:buNone/>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marL="0" indent="0">
              <a:spcBef>
                <a:spcPts val="1400"/>
              </a:spcBef>
              <a:buNone/>
            </a:pPr>
            <a:endParaRPr lang="en-US" sz="2000"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2901205" y="2691968"/>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3432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1013624" y="2749461"/>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3341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452944" y="2833181"/>
            <a:ext cx="8427542" cy="33437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3476" y="1825625"/>
            <a:ext cx="11529848" cy="4351338"/>
          </a:xfrm>
          <a:prstGeom prst="rect">
            <a:avLst/>
          </a:prstGeom>
        </p:spPr>
        <p:txBody>
          <a:bodyPr>
            <a:normAutofit/>
          </a:bodyPr>
          <a:lstStyle/>
          <a:p>
            <a:pPr marL="0" indent="0">
              <a:spcBef>
                <a:spcPts val="1400"/>
              </a:spcBef>
              <a:buNone/>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0AAB3F00-59E3-4E6C-BD22-2D4FB041F6E4}"/>
              </a:ext>
            </a:extLst>
          </p:cNvPr>
          <p:cNvPicPr>
            <a:picLocks noChangeAspect="1"/>
          </p:cNvPicPr>
          <p:nvPr/>
        </p:nvPicPr>
        <p:blipFill>
          <a:blip r:embed="rId4"/>
          <a:stretch>
            <a:fillRect/>
          </a:stretch>
        </p:blipFill>
        <p:spPr>
          <a:xfrm>
            <a:off x="1688459" y="2673769"/>
            <a:ext cx="7644727" cy="3072047"/>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spcBef>
                <a:spcPts val="1400"/>
              </a:spcBef>
              <a:buNone/>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2333517" y="2907053"/>
            <a:ext cx="7388587" cy="294720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33411" cy="4351338"/>
          </a:xfrm>
          <a:prstGeom prst="rect">
            <a:avLst/>
          </a:prstGeom>
        </p:spPr>
        <p:txBody>
          <a:bodyPr lIns="91440" tIns="45720" rIns="91440" bIns="45720" anchor="t">
            <a:normAutofit/>
          </a:bodyPr>
          <a:lstStyle/>
          <a:p>
            <a:pPr marL="0" indent="0">
              <a:spcBef>
                <a:spcPts val="1400"/>
              </a:spcBef>
              <a:buNone/>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3240672" y="2980418"/>
            <a:ext cx="5328651" cy="36506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355834"/>
            <a:ext cx="10723944" cy="5654565"/>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9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Machine Learning Prediction</a:t>
            </a:r>
          </a:p>
          <a:p>
            <a:pPr marL="457200" lvl="1"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29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Results obtaine</a:t>
            </a:r>
            <a:r>
              <a:rPr lang="en-US" dirty="0">
                <a:solidFill>
                  <a:schemeClr val="accent3">
                    <a:lumMod val="25000"/>
                  </a:schemeClr>
                </a:solidFill>
                <a:latin typeface="Abadi" panose="020B0604020104020204" pitchFamily="34" charset="0"/>
              </a:rPr>
              <a:t>d from the </a:t>
            </a:r>
            <a:r>
              <a:rPr lang="en-US" sz="2400" dirty="0">
                <a:solidFill>
                  <a:schemeClr val="accent3">
                    <a:lumMod val="25000"/>
                  </a:schemeClr>
                </a:solidFill>
                <a:latin typeface="Abadi" panose="020B0604020104020204" pitchFamily="34" charset="0"/>
              </a:rPr>
              <a:t>Exploratory Data Analysis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visualization’s outputs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3601"/>
            <a:ext cx="10687962" cy="4633362"/>
          </a:xfrm>
          <a:prstGeom prst="rect">
            <a:avLst/>
          </a:prstGeom>
        </p:spPr>
        <p:txBody>
          <a:bodyPr>
            <a:normAutofit/>
          </a:bodyPr>
          <a:lstStyle/>
          <a:p>
            <a:pPr marL="0" indent="0">
              <a:spcBef>
                <a:spcPts val="1400"/>
              </a:spcBef>
              <a:buNone/>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3699426" y="2121312"/>
            <a:ext cx="4793148" cy="434700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2812" y="1825625"/>
            <a:ext cx="11306376" cy="4351338"/>
          </a:xfrm>
          <a:prstGeom prst="rect">
            <a:avLst/>
          </a:prstGeom>
        </p:spPr>
        <p:txBody>
          <a:bodyPr>
            <a:normAutofit/>
          </a:bodyPr>
          <a:lstStyle/>
          <a:p>
            <a:pPr marL="0" indent="0">
              <a:spcBef>
                <a:spcPts val="1400"/>
              </a:spcBef>
              <a:buNone/>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3606028" y="2607408"/>
            <a:ext cx="4979943" cy="40088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6894" y="1552356"/>
            <a:ext cx="11138211"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270862" y="2968680"/>
            <a:ext cx="7650275" cy="272792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763"/>
            <a:ext cx="4148831"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a:p>
            <a:pPr>
              <a:spcBef>
                <a:spcPts val="1400"/>
              </a:spcBef>
            </a:pPr>
            <a:endParaRPr lang="en-US" sz="240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5333397" y="1627954"/>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3072530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3566711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632674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EFCEEDEE-6566-F424-9304-250CB58F0272}"/>
              </a:ext>
            </a:extLst>
          </p:cNvPr>
          <p:cNvPicPr>
            <a:picLocks noGrp="1" noChangeAspect="1"/>
          </p:cNvPicPr>
          <p:nvPr>
            <p:ph idx="4294967295"/>
          </p:nvPr>
        </p:nvPicPr>
        <p:blipFill>
          <a:blip r:embed="rId3"/>
          <a:stretch>
            <a:fillRect/>
          </a:stretch>
        </p:blipFill>
        <p:spPr>
          <a:xfrm>
            <a:off x="1364009" y="1408386"/>
            <a:ext cx="9463982" cy="5323490"/>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Original Dashboard</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78372" y="1524000"/>
            <a:ext cx="11372193" cy="5023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2000" b="0" i="0" dirty="0">
                <a:effectLst/>
                <a:latin typeface="-apple-system"/>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marL="457200" lvl="1" indent="0">
              <a:spcBef>
                <a:spcPts val="1400"/>
              </a:spcBef>
              <a:buNone/>
            </a:pPr>
            <a:endParaRPr lang="en-US" sz="2000" dirty="0">
              <a:solidFill>
                <a:schemeClr val="accent3">
                  <a:lumMod val="25000"/>
                </a:schemeClr>
              </a:solidFill>
              <a:latin typeface="-apple-system"/>
            </a:endParaRPr>
          </a:p>
          <a:p>
            <a:pPr>
              <a:spcBef>
                <a:spcPts val="1400"/>
              </a:spcBef>
            </a:pPr>
            <a:r>
              <a:rPr lang="en-US" sz="26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2000" dirty="0">
                <a:latin typeface="-apple-system"/>
              </a:rPr>
              <a:t>What factors determine if the rocket will land successfully?</a:t>
            </a:r>
          </a:p>
          <a:p>
            <a:pPr lvl="1">
              <a:spcBef>
                <a:spcPts val="1400"/>
              </a:spcBef>
              <a:buFontTx/>
              <a:buChar char="-"/>
            </a:pPr>
            <a:r>
              <a:rPr lang="en-US" sz="2000" dirty="0">
                <a:latin typeface="-apple-system"/>
              </a:rPr>
              <a:t>The interaction amongst various features that determine the success rate of a successful landing.</a:t>
            </a:r>
          </a:p>
          <a:p>
            <a:pPr lvl="1">
              <a:spcBef>
                <a:spcPts val="1400"/>
              </a:spcBef>
              <a:buFontTx/>
              <a:buChar char="-"/>
            </a:pPr>
            <a:r>
              <a:rPr lang="en-US" sz="2000" dirty="0">
                <a:latin typeface="-apple-system"/>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BC5384A3-164E-9D64-D459-B69026F221F1}"/>
              </a:ext>
            </a:extLst>
          </p:cNvPr>
          <p:cNvPicPr>
            <a:picLocks noGrp="1" noChangeAspect="1"/>
          </p:cNvPicPr>
          <p:nvPr>
            <p:ph idx="4294967295"/>
          </p:nvPr>
        </p:nvPicPr>
        <p:blipFill>
          <a:blip r:embed="rId3"/>
          <a:stretch>
            <a:fillRect/>
          </a:stretch>
        </p:blipFill>
        <p:spPr>
          <a:xfrm>
            <a:off x="1455014" y="1316989"/>
            <a:ext cx="9281971" cy="522110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
        <p:nvSpPr>
          <p:cNvPr id="6" name="Title 1">
            <a:extLst>
              <a:ext uri="{FF2B5EF4-FFF2-40B4-BE49-F238E27FC236}">
                <a16:creationId xmlns:a16="http://schemas.microsoft.com/office/drawing/2014/main" id="{C1EBC7B9-F2B4-61E6-5A4A-596BAEB68DAE}"/>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for CCAFS SLC 40</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A11EA9AD-6DA2-5856-80E3-F12CA0A0A130}"/>
              </a:ext>
            </a:extLst>
          </p:cNvPr>
          <p:cNvPicPr>
            <a:picLocks noGrp="1" noChangeAspect="1"/>
          </p:cNvPicPr>
          <p:nvPr>
            <p:ph idx="4294967295"/>
          </p:nvPr>
        </p:nvPicPr>
        <p:blipFill>
          <a:blip r:embed="rId3"/>
          <a:stretch>
            <a:fillRect/>
          </a:stretch>
        </p:blipFill>
        <p:spPr>
          <a:xfrm>
            <a:off x="1429381" y="1429512"/>
            <a:ext cx="9333238" cy="5249947"/>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for changed time period</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423507" cy="3811588"/>
          </a:xfrm>
          <a:prstGeom prst="rect">
            <a:avLst/>
          </a:prstGeom>
        </p:spPr>
        <p:txBody>
          <a:bodyPr vert="horz" lIns="91440" tIns="45720" rIns="91440" bIns="45720" rtlCol="0" anchor="t">
            <a:normAutofit/>
          </a:bodyPr>
          <a:lstStyle/>
          <a:p>
            <a:pPr marL="0" indent="0">
              <a:spcBef>
                <a:spcPts val="1400"/>
              </a:spcBef>
              <a:buNone/>
            </a:pPr>
            <a:r>
              <a:rPr lang="en-US" sz="2200" dirty="0">
                <a:latin typeface="Abadi" panose="020B0604020104020204" pitchFamily="34" charset="0"/>
              </a:rPr>
              <a:t>The </a:t>
            </a:r>
            <a:r>
              <a:rPr lang="en-US" sz="2200" dirty="0" err="1">
                <a:latin typeface="Abadi" panose="020B0604020104020204" pitchFamily="34" charset="0"/>
              </a:rPr>
              <a:t>svm</a:t>
            </a:r>
            <a:r>
              <a:rPr lang="en-US" sz="2200" dirty="0">
                <a:latin typeface="Abadi" panose="020B0604020104020204" pitchFamily="34" charset="0"/>
              </a:rPr>
              <a:t>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9086103F-6B68-46AC-599F-43E74C19548B}"/>
              </a:ext>
            </a:extLst>
          </p:cNvPr>
          <p:cNvPicPr>
            <a:picLocks noChangeAspect="1"/>
          </p:cNvPicPr>
          <p:nvPr/>
        </p:nvPicPr>
        <p:blipFill>
          <a:blip r:embed="rId3"/>
          <a:stretch>
            <a:fillRect/>
          </a:stretch>
        </p:blipFill>
        <p:spPr>
          <a:xfrm>
            <a:off x="3879302" y="2814150"/>
            <a:ext cx="3067050" cy="35052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295975"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3D677CE-133E-7C73-4C56-464C1E45F2D9}"/>
              </a:ext>
            </a:extLst>
          </p:cNvPr>
          <p:cNvPicPr>
            <a:picLocks noChangeAspect="1"/>
          </p:cNvPicPr>
          <p:nvPr/>
        </p:nvPicPr>
        <p:blipFill>
          <a:blip r:embed="rId3"/>
          <a:stretch>
            <a:fillRect/>
          </a:stretch>
        </p:blipFill>
        <p:spPr>
          <a:xfrm>
            <a:off x="5738668" y="1502978"/>
            <a:ext cx="5952207" cy="50238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0187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The </a:t>
            </a:r>
            <a:r>
              <a:rPr lang="en-US" dirty="0">
                <a:solidFill>
                  <a:schemeClr val="accent3">
                    <a:lumMod val="25000"/>
                  </a:schemeClr>
                </a:solidFill>
                <a:latin typeface="Abadi" panose="020B0604020104020204" pitchFamily="34" charset="0"/>
              </a:rPr>
              <a:t>d</a:t>
            </a:r>
            <a:r>
              <a:rPr lang="en-US" sz="2400" dirty="0">
                <a:solidFill>
                  <a:schemeClr val="accent3">
                    <a:lumMod val="25000"/>
                  </a:schemeClr>
                </a:solidFill>
                <a:latin typeface="Abadi" panose="020B0604020104020204" pitchFamily="34" charset="0"/>
              </a:rPr>
              <a:t>ata was collected using the SpaceX API.</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The to content was converted to Json using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function call and then  into a pandas data frame using .</a:t>
            </a:r>
            <a:r>
              <a:rPr lang="en-US" sz="2400" dirty="0" err="1">
                <a:solidFill>
                  <a:schemeClr val="accent3">
                    <a:lumMod val="25000"/>
                  </a:schemeClr>
                </a:solidFill>
                <a:latin typeface="Abadi" panose="020B0604020104020204" pitchFamily="34" charset="0"/>
              </a:rPr>
              <a:t>json_normalize</a:t>
            </a:r>
            <a:r>
              <a:rPr lang="en-US" sz="24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We then checked the data for missing values and filled in missing values where ever necessary.</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Data was scraped from the </a:t>
            </a:r>
            <a:r>
              <a:rPr lang="en-US" sz="2400" dirty="0">
                <a:solidFill>
                  <a:schemeClr val="accent3">
                    <a:lumMod val="25000"/>
                  </a:schemeClr>
                </a:solidFill>
                <a:latin typeface="Abadi" panose="020B0604020104020204" pitchFamily="34" charset="0"/>
              </a:rPr>
              <a:t>web (Wikipedia for Falcon 9 launch records) with </a:t>
            </a:r>
            <a:r>
              <a:rPr lang="en-US" sz="2400" dirty="0" err="1">
                <a:solidFill>
                  <a:schemeClr val="accent3">
                    <a:lumMod val="25000"/>
                  </a:schemeClr>
                </a:solidFill>
                <a:latin typeface="Abadi" panose="020B0604020104020204" pitchFamily="34" charset="0"/>
              </a:rPr>
              <a:t>BeautifulSoup</a:t>
            </a:r>
            <a:r>
              <a:rPr lang="en-US" sz="24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2400" dirty="0">
                <a:solidFill>
                  <a:schemeClr val="accent3">
                    <a:lumMod val="25000"/>
                  </a:schemeClr>
                </a:solidFill>
                <a:latin typeface="Abadi" panose="020B0604020104020204" pitchFamily="34" charset="0"/>
              </a:rPr>
              <a:t>The data was extracted as HTML tables, it was then parsed and converted 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for further analysis.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a:extLst>
              <a:ext uri="{FF2B5EF4-FFF2-40B4-BE49-F238E27FC236}">
                <a16:creationId xmlns:a16="http://schemas.microsoft.com/office/drawing/2014/main" id="{EBFF9401-9FB9-D29B-33B6-C16727EBD310}"/>
              </a:ext>
            </a:extLst>
          </p:cNvPr>
          <p:cNvPicPr>
            <a:picLocks noGrp="1" noChangeAspect="1"/>
          </p:cNvPicPr>
          <p:nvPr>
            <p:ph idx="4294967295"/>
          </p:nvPr>
        </p:nvPicPr>
        <p:blipFill rotWithShape="1">
          <a:blip r:embed="rId3"/>
          <a:srcRect l="14518" t="7647" r="20194" b="12369"/>
          <a:stretch/>
        </p:blipFill>
        <p:spPr>
          <a:xfrm>
            <a:off x="7989559" y="1439917"/>
            <a:ext cx="2941200" cy="5097315"/>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get request was used to collect data from the SpaceX API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collected data was cleaned and filtered using basic data cleaning techniques.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4"/>
              </a:rPr>
              <a:t>https://github.com/ISHA-2112/IBM-CAPSTONE-PROJECT-ISHADESAI/blob/main/jupyter-labs-spacex-data-collection-api.ipynb</a:t>
            </a:r>
            <a:endParaRPr lang="en-US" sz="2400" dirty="0"/>
          </a:p>
          <a:p>
            <a:endParaRPr lang="en-US" sz="2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62456" y="1715819"/>
            <a:ext cx="5192110" cy="460353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data was scraped from web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Wikipedia page was used as the source of the data.</a:t>
            </a:r>
          </a:p>
          <a:p>
            <a:pPr>
              <a:lnSpc>
                <a:spcPct val="100000"/>
              </a:lnSpc>
              <a:spcBef>
                <a:spcPts val="1400"/>
              </a:spcBef>
            </a:pPr>
            <a:r>
              <a:rPr lang="en-US" sz="2200" dirty="0">
                <a:solidFill>
                  <a:schemeClr val="accent3">
                    <a:lumMod val="25000"/>
                  </a:schemeClr>
                </a:solidFill>
                <a:latin typeface="Abadi"/>
              </a:rPr>
              <a:t>The data was collected as a html table which was converted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https://github.com/ISHA-2112/IBM-CAPSTONE-PROJECT-ISHADESAI/blob/main/jupyter-labs-webscraping.ipynb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8DFBA9CE-B491-B1CA-CCF8-C13AA01138FF}"/>
              </a:ext>
            </a:extLst>
          </p:cNvPr>
          <p:cNvPicPr>
            <a:picLocks noChangeAspect="1"/>
          </p:cNvPicPr>
          <p:nvPr/>
        </p:nvPicPr>
        <p:blipFill rotWithShape="1">
          <a:blip r:embed="rId3"/>
          <a:srcRect l="13542" t="8006" r="16865" b="13103"/>
          <a:stretch/>
        </p:blipFill>
        <p:spPr>
          <a:xfrm>
            <a:off x="7500827" y="1312425"/>
            <a:ext cx="3373822" cy="541031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216</TotalTime>
  <Words>1748</Words>
  <Application>Microsoft Office PowerPoint</Application>
  <PresentationFormat>Widescreen</PresentationFormat>
  <Paragraphs>212</Paragraphs>
  <Slides>46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-apple-system</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Isha Desai</cp:lastModifiedBy>
  <cp:revision>200</cp:revision>
  <dcterms:created xsi:type="dcterms:W3CDTF">2021-04-29T18:58:34Z</dcterms:created>
  <dcterms:modified xsi:type="dcterms:W3CDTF">2024-03-07T14:50:18Z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